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3654" r:id="rId2"/>
    <p:sldMasterId id="2147483655" r:id="rId3"/>
  </p:sldMasterIdLst>
  <p:notesMasterIdLst>
    <p:notesMasterId r:id="rId22"/>
  </p:notesMasterIdLst>
  <p:handoutMasterIdLst>
    <p:handoutMasterId r:id="rId23"/>
  </p:handoutMasterIdLst>
  <p:sldIdLst>
    <p:sldId id="294" r:id="rId4"/>
    <p:sldId id="259" r:id="rId5"/>
    <p:sldId id="1327" r:id="rId6"/>
    <p:sldId id="1325" r:id="rId7"/>
    <p:sldId id="1326" r:id="rId8"/>
    <p:sldId id="1329" r:id="rId9"/>
    <p:sldId id="1328" r:id="rId10"/>
    <p:sldId id="1331" r:id="rId11"/>
    <p:sldId id="1333" r:id="rId12"/>
    <p:sldId id="1334" r:id="rId13"/>
    <p:sldId id="1335" r:id="rId14"/>
    <p:sldId id="1336" r:id="rId15"/>
    <p:sldId id="1337" r:id="rId16"/>
    <p:sldId id="1338" r:id="rId17"/>
    <p:sldId id="1339" r:id="rId18"/>
    <p:sldId id="1341" r:id="rId19"/>
    <p:sldId id="1340" r:id="rId20"/>
    <p:sldId id="457" r:id="rId21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99CCFF"/>
    <a:srgbClr val="FFFFD1"/>
    <a:srgbClr val="FFCC66"/>
    <a:srgbClr val="0000FF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1" autoAdjust="0"/>
    <p:restoredTop sz="94660"/>
  </p:normalViewPr>
  <p:slideViewPr>
    <p:cSldViewPr>
      <p:cViewPr varScale="1">
        <p:scale>
          <a:sx n="121" d="100"/>
          <a:sy n="121" d="100"/>
        </p:scale>
        <p:origin x="11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763C8-9EFF-4C02-A35A-48E27AA2F52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8B48B-BD62-435F-8EC8-CEF1EAB73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2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74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28B2150-5E6E-4BAF-AB55-A79DFC4EA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35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D9AD8-3193-4DCA-B143-819DCFD1844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692150"/>
            <a:ext cx="4611687" cy="345916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C2381-D91F-4B72-A33E-F28F764AE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E81C2-F70B-43EF-BE2D-28C9E732C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56CB9-BF4D-4F02-8B0C-9CE18982E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94DD2-B736-4515-9F1A-B892D90F7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17F47-EF7F-4D8D-AB6C-714189D82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395A1-EEB0-4F85-8A10-C23A84CA9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1898C-40BC-478D-8DED-1286CD641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A6B90-D2EF-4843-9E98-A5354F4C0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DBEC-0F94-4713-9543-7F433BB25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B0495-BBCC-4913-A5CD-0A7D430B4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C8A25-34EB-42D0-B221-A8AE027C7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E63FE-B7E0-4221-B61E-34B20B095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7AA50-29CC-4254-9BFB-EA898F2E2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D1153-E757-4AB8-AF3F-06E4727C7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6E7A7-5E5D-4459-9C72-43BAF1A3E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53F89-5E39-4287-8243-A1FDF348C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00D38-9E9E-4246-B0D7-EB6790424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CA3A-BEE7-4626-A5BB-0204E1549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4274-E291-4335-B0D4-CBE9EC58E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A09A7-96C9-4E26-9B75-37370453E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90187-D503-4363-A09E-8D4D416CC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1ED23-936F-48E2-A39F-CBDD40D9F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63AF-7EFF-4FFA-852F-EE1B3808B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A3DAA-5D2A-4C3F-B98C-1EF8FA681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7987F-D8BA-48CB-9DC3-BA8640949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DBD73-B50B-4B7E-A6A2-A881EC59E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AA92D-A797-4A5D-AC06-E3AF0871F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3FEF-18DD-46D8-95DD-583945047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0887A-DACA-4CB6-A8CD-ACFE0A0E0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B899-4003-40C6-9C98-A54C8D627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6050B-ED6F-403A-8195-B6B74DCE8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A5CCF-F179-40D6-BF77-A62AA0471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959BD-EE17-4419-8352-A6927DDC7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CB42C-1BE7-4F70-9835-7F96B416E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6ADE9-75E9-431A-9C89-525F44D4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7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7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D5395A6-308E-4EC1-8F3A-336496A9F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4EB9AF0-0E54-4F10-928C-B34C3961D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51EFD53-59E9-49C4-86C8-626A1BE78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blogs.cornell.edu/nature-sustainabilit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2351782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Georgia" pitchFamily="18" charset="0"/>
              </a:rPr>
              <a:t>COVID Lessons for</a:t>
            </a:r>
          </a:p>
          <a:p>
            <a:pPr algn="ctr"/>
            <a:r>
              <a:rPr lang="en-US" sz="3200" b="1" dirty="0">
                <a:latin typeface="Georgia" pitchFamily="18" charset="0"/>
              </a:rPr>
              <a:t>Agri-Food Systems Transformation</a:t>
            </a:r>
            <a:endParaRPr lang="en-US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3447" y="49530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Chris Barrett</a:t>
            </a:r>
          </a:p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Cornell University</a:t>
            </a:r>
          </a:p>
          <a:p>
            <a:pPr algn="ctr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USAID Bureau for Resilience and Food Security Research Seminar</a:t>
            </a:r>
          </a:p>
          <a:p>
            <a:pPr algn="ctr" eaLnBrk="0" hangingPunct="0"/>
            <a:r>
              <a:rPr lang="en-US" sz="2000" b="1" dirty="0">
                <a:latin typeface="Georgia" pitchFamily="18" charset="0"/>
                <a:cs typeface="Times New Roman" pitchFamily="18" charset="0"/>
              </a:rPr>
              <a:t>September 24, 2020</a:t>
            </a:r>
          </a:p>
        </p:txBody>
      </p:sp>
      <p:pic>
        <p:nvPicPr>
          <p:cNvPr id="5124" name="Picture 5" descr="cu_logo_sml_150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09800"/>
            <a:ext cx="8137723" cy="638174"/>
          </a:xfrm>
        </p:spPr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Technical skill is essential preparation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Can adaptively manage and innovate only if we learn fast </a:t>
            </a: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  <a:endParaRPr lang="en-US" sz="24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an’t build scientific capacity fast 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But can undermine 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scientific capacity – and trust in science - </a:t>
            </a: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quickly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through poor communications, especially if leaders let politics trump science</a:t>
            </a:r>
            <a:endParaRPr lang="en-US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44" y="990600"/>
            <a:ext cx="8025111" cy="981075"/>
          </a:xfrm>
        </p:spPr>
        <p:txBody>
          <a:bodyPr/>
          <a:lstStyle/>
          <a:p>
            <a:r>
              <a:rPr lang="en-GB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Fund and trust first rate science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 #6</a:t>
            </a:r>
          </a:p>
        </p:txBody>
      </p:sp>
    </p:spTree>
    <p:extLst>
      <p:ext uri="{BB962C8B-B14F-4D97-AF65-F5344CB8AC3E}">
        <p14:creationId xmlns:p14="http://schemas.microsoft.com/office/powerpoint/2010/main" val="37383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09800"/>
            <a:ext cx="8137723" cy="638174"/>
          </a:xfrm>
        </p:spPr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</a:t>
            </a:r>
            <a:r>
              <a:rPr lang="en-US" sz="2400" dirty="0">
                <a:effectLst/>
                <a:latin typeface="Georgia" panose="02040502050405020303" pitchFamily="18" charset="0"/>
              </a:rPr>
              <a:t>he science has progressed at unprecedented speed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latin typeface="Georgia" panose="02040502050405020303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effectLst/>
                <a:latin typeface="Georgia" panose="02040502050405020303" pitchFamily="18" charset="0"/>
              </a:rPr>
              <a:t>Behavioral adjustments have been slower, more uneven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latin typeface="Georgia" panose="02040502050405020303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effectLst/>
                <a:latin typeface="Georgia" panose="02040502050405020303" pitchFamily="18" charset="0"/>
              </a:rPr>
              <a:t>Must work through social influencers and thought leaders to shift culture</a:t>
            </a:r>
            <a:r>
              <a:rPr lang="en-US" sz="2400" dirty="0">
                <a:latin typeface="Georgia" panose="02040502050405020303" pitchFamily="18" charset="0"/>
              </a:rPr>
              <a:t> and policy</a:t>
            </a:r>
            <a:endParaRPr lang="en-US" sz="2400" dirty="0">
              <a:effectLst/>
              <a:latin typeface="Georgia" panose="02040502050405020303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latin typeface="Georgia" panose="02040502050405020303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Need checks and balances to avoid excessive concentration of political/commercial power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981075"/>
          </a:xfrm>
        </p:spPr>
        <p:txBody>
          <a:bodyPr/>
          <a:lstStyle/>
          <a:p>
            <a:r>
              <a:rPr lang="en-GB" sz="2600" b="1" dirty="0">
                <a:solidFill>
                  <a:srgbClr val="FF0000"/>
                </a:solidFill>
                <a:latin typeface="Georgia" panose="02040502050405020303" pitchFamily="18" charset="0"/>
              </a:rPr>
              <a:t>Barriers to success more </a:t>
            </a:r>
            <a:r>
              <a:rPr lang="en-GB" sz="26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behavioral</a:t>
            </a:r>
            <a:r>
              <a:rPr lang="en-GB" sz="2600" b="1" dirty="0">
                <a:solidFill>
                  <a:srgbClr val="FF0000"/>
                </a:solidFill>
                <a:latin typeface="Georgia" panose="02040502050405020303" pitchFamily="18" charset="0"/>
              </a:rPr>
              <a:t> than scientific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 #7</a:t>
            </a:r>
          </a:p>
        </p:txBody>
      </p:sp>
    </p:spTree>
    <p:extLst>
      <p:ext uri="{BB962C8B-B14F-4D97-AF65-F5344CB8AC3E}">
        <p14:creationId xmlns:p14="http://schemas.microsoft.com/office/powerpoint/2010/main" val="434643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991710"/>
            <a:ext cx="8137723" cy="638174"/>
          </a:xfrm>
        </p:spPr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AFS are decentralized systems are huge #s of actors. No grand systems optimization is feasible. 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b="0" i="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Coordinated, centralized responses are difficult at national, much less global, scale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Incentives/norms, not top-down directives, are key policy instruments. Must be clear, consistent, trusted.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Market-based, decentra</a:t>
            </a: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lized systems self-stabilized reasonably quickly and well under the circumstances. 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Farm-to-fork digital markets </a:t>
            </a: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have facilitated adjustment.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981075"/>
          </a:xfrm>
        </p:spPr>
        <p:txBody>
          <a:bodyPr/>
          <a:lstStyle/>
          <a:p>
            <a:r>
              <a:rPr lang="en-GB" sz="2600" b="1" dirty="0">
                <a:solidFill>
                  <a:srgbClr val="FF0000"/>
                </a:solidFill>
                <a:latin typeface="Georgia" panose="02040502050405020303" pitchFamily="18" charset="0"/>
              </a:rPr>
              <a:t>Incentives and norms are key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 #8</a:t>
            </a:r>
          </a:p>
        </p:txBody>
      </p:sp>
    </p:spTree>
    <p:extLst>
      <p:ext uri="{BB962C8B-B14F-4D97-AF65-F5344CB8AC3E}">
        <p14:creationId xmlns:p14="http://schemas.microsoft.com/office/powerpoint/2010/main" val="1295964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09800"/>
            <a:ext cx="8137723" cy="638174"/>
          </a:xfrm>
        </p:spPr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Spillovers are ever-present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Strong coordinating institutions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essential to build and maintain trust so as to quickly identify/contain contagion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Trust inevitably requires verification, so traceability is increasingly at a premium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. </a:t>
            </a:r>
            <a:r>
              <a:rPr lang="en-US" sz="2400" dirty="0">
                <a:solidFill>
                  <a:srgbClr val="FF0000"/>
                </a:solidFill>
                <a:latin typeface="Georgia" panose="02040502050405020303" pitchFamily="18" charset="0"/>
              </a:rPr>
              <a:t>Firms increasingly looking to traceability technologies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 to capture WTP for credence attributes of foods: sustainability, fairness, etc.</a:t>
            </a: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981075"/>
          </a:xfrm>
        </p:spPr>
        <p:txBody>
          <a:bodyPr/>
          <a:lstStyle/>
          <a:p>
            <a:r>
              <a:rPr lang="en-GB" sz="2600" b="1" dirty="0">
                <a:solidFill>
                  <a:srgbClr val="FF0000"/>
                </a:solidFill>
                <a:latin typeface="Georgia" panose="02040502050405020303" pitchFamily="18" charset="0"/>
              </a:rPr>
              <a:t>Communication and cooperation essential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 #9</a:t>
            </a:r>
          </a:p>
        </p:txBody>
      </p:sp>
    </p:spTree>
    <p:extLst>
      <p:ext uri="{BB962C8B-B14F-4D97-AF65-F5344CB8AC3E}">
        <p14:creationId xmlns:p14="http://schemas.microsoft.com/office/powerpoint/2010/main" val="409749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09800"/>
            <a:ext cx="8137723" cy="638174"/>
          </a:xfrm>
        </p:spPr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Behavioral change is hard but feasible. 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Rapid, sharp adjustments have happened worldwide w/ measurable results: quickly reduced GHG/ pollution emissions, sharply slowed disease transmission. 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Need incentives to exert ourselves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Must develop viable C markets, PES, conservation finance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981075"/>
          </a:xfrm>
        </p:spPr>
        <p:txBody>
          <a:bodyPr/>
          <a:lstStyle/>
          <a:p>
            <a:r>
              <a:rPr lang="en-GB" sz="2600" b="1" dirty="0">
                <a:solidFill>
                  <a:srgbClr val="FF0000"/>
                </a:solidFill>
                <a:latin typeface="Georgia" panose="02040502050405020303" pitchFamily="18" charset="0"/>
              </a:rPr>
              <a:t>Dramatic, fast improvements are possible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 #10</a:t>
            </a:r>
          </a:p>
        </p:txBody>
      </p:sp>
    </p:spTree>
    <p:extLst>
      <p:ext uri="{BB962C8B-B14F-4D97-AF65-F5344CB8AC3E}">
        <p14:creationId xmlns:p14="http://schemas.microsoft.com/office/powerpoint/2010/main" val="805993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09800"/>
            <a:ext cx="8137723" cy="638174"/>
          </a:xfrm>
        </p:spPr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Pandemics are the long-predicted consequence of: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ongoing destruction of nature – more zoonoses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nconsistent, non-transparent food safety regulations</a:t>
            </a:r>
          </a:p>
          <a:p>
            <a:pPr marR="0" lvl="0" fontAlgn="base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457200" algn="l"/>
              </a:tabLst>
            </a:pPr>
            <a:r>
              <a:rPr lang="en-US" sz="2400" dirty="0">
                <a:latin typeface="Georgia" panose="02040502050405020303" pitchFamily="18" charset="0"/>
                <a:ea typeface="Times New Roman" panose="02020603050405020304" pitchFamily="18" charset="0"/>
              </a:rPr>
              <a:t>ins</a:t>
            </a: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ufficient integration of food and health systems 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Must de-agrarianize … actively decouple food from land. </a:t>
            </a: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Big opportunities from </a:t>
            </a:r>
            <a:r>
              <a:rPr lang="en-US" sz="24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CEA, precision fermentation, circular feeds</a:t>
            </a: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, etc. 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Enhance traceability through biomarkers, micro-sensors, distributed ledgers, </a:t>
            </a: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etc.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981075"/>
          </a:xfrm>
        </p:spPr>
        <p:txBody>
          <a:bodyPr/>
          <a:lstStyle/>
          <a:p>
            <a:r>
              <a:rPr lang="en-GB" sz="2600" b="1" dirty="0">
                <a:solidFill>
                  <a:srgbClr val="FF0000"/>
                </a:solidFill>
                <a:latin typeface="Georgia" panose="02040502050405020303" pitchFamily="18" charset="0"/>
              </a:rPr>
              <a:t>Treat underlying causes, not just symptoms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 #11</a:t>
            </a:r>
          </a:p>
        </p:txBody>
      </p:sp>
    </p:spTree>
    <p:extLst>
      <p:ext uri="{BB962C8B-B14F-4D97-AF65-F5344CB8AC3E}">
        <p14:creationId xmlns:p14="http://schemas.microsoft.com/office/powerpoint/2010/main" val="1420115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09800"/>
            <a:ext cx="8137723" cy="638174"/>
          </a:xfrm>
        </p:spPr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Shocks to systems require 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near-real-time monitoring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of fast-changing conditions.  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Need sentinel sites for traditional survey work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Innovations in remote sensing, digital admin records, crowd-sourcing create opportunities to enable timely and cost-effective responses to systemic shocks. 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981075"/>
          </a:xfrm>
        </p:spPr>
        <p:txBody>
          <a:bodyPr/>
          <a:lstStyle/>
          <a:p>
            <a:r>
              <a:rPr lang="en-GB" sz="2600" b="1" dirty="0">
                <a:solidFill>
                  <a:srgbClr val="FF0000"/>
                </a:solidFill>
                <a:latin typeface="Georgia" panose="02040502050405020303" pitchFamily="18" charset="0"/>
              </a:rPr>
              <a:t>Need high-frequency monitoring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 #12</a:t>
            </a:r>
          </a:p>
        </p:txBody>
      </p:sp>
    </p:spTree>
    <p:extLst>
      <p:ext uri="{BB962C8B-B14F-4D97-AF65-F5344CB8AC3E}">
        <p14:creationId xmlns:p14="http://schemas.microsoft.com/office/powerpoint/2010/main" val="302437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09800"/>
            <a:ext cx="8137723" cy="638174"/>
          </a:xfrm>
        </p:spPr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De-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agrarianization</a:t>
            </a:r>
            <a:r>
              <a:rPr lang="en-US" sz="24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need to decouple food production from land to reduce anthropogenic land conversion,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</a:rPr>
              <a:t> mitigate/adapt CC, even</a:t>
            </a: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shorten local food supply chains. 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Traceability:</a:t>
            </a:r>
            <a:r>
              <a:rPr lang="en-US" sz="24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capture foods’ credence </a:t>
            </a:r>
            <a:r>
              <a:rPr lang="en-US" sz="24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env’t</a:t>
            </a: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/health attributes to internalize externalities. 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Circular economy</a:t>
            </a:r>
            <a:r>
              <a:rPr lang="en-US" sz="24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novel feeds and fertilizers based on waste re-use show considerable potential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Social protection innovations: </a:t>
            </a: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safety nets essential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277" y="990600"/>
            <a:ext cx="7070924" cy="981075"/>
          </a:xfrm>
        </p:spPr>
        <p:txBody>
          <a:bodyPr/>
          <a:lstStyle/>
          <a:p>
            <a:r>
              <a:rPr lang="en-GB" sz="2600" b="1" dirty="0">
                <a:solidFill>
                  <a:srgbClr val="FF0000"/>
                </a:solidFill>
                <a:latin typeface="Georgia" panose="02040502050405020303" pitchFamily="18" charset="0"/>
              </a:rPr>
              <a:t>The pandemic experience should boost innovations in several directions 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Innovations implications</a:t>
            </a:r>
          </a:p>
        </p:txBody>
      </p:sp>
    </p:spTree>
    <p:extLst>
      <p:ext uri="{BB962C8B-B14F-4D97-AF65-F5344CB8AC3E}">
        <p14:creationId xmlns:p14="http://schemas.microsoft.com/office/powerpoint/2010/main" val="3168991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 descr="cu_logo_sml_150_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5"/>
          <p:cNvSpPr txBox="1">
            <a:spLocks/>
          </p:cNvSpPr>
          <p:nvPr/>
        </p:nvSpPr>
        <p:spPr bwMode="auto">
          <a:xfrm>
            <a:off x="5638800" y="0"/>
            <a:ext cx="472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Thank you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0E3E5C-3F12-4F42-8EE1-B874980D0D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5" t="19851" r="47346" b="38252"/>
          <a:stretch/>
        </p:blipFill>
        <p:spPr>
          <a:xfrm>
            <a:off x="27753" y="981075"/>
            <a:ext cx="3858447" cy="57683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35F3A0-1C5B-4B78-B153-735F8C021E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0" y="3210576"/>
            <a:ext cx="4673600" cy="3505200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324E219-216E-4FE5-AC81-8FC228DF7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0" y="1371600"/>
            <a:ext cx="4724400" cy="1858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Thank you for your interest</a:t>
            </a:r>
          </a:p>
          <a:p>
            <a:pPr marL="0" indent="0">
              <a:buNone/>
            </a:pPr>
            <a:endParaRPr lang="en-US" sz="24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We invite your comments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489" y="2209800"/>
            <a:ext cx="8137723" cy="30861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World accustomed to supply shocks to primary production or to logistics.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This, instead, is a massive: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 (i)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demand shock </a:t>
            </a:r>
            <a:r>
              <a:rPr lang="en-US" sz="2400" dirty="0">
                <a:latin typeface="Georgia" panose="02040502050405020303" pitchFamily="18" charset="0"/>
              </a:rPr>
              <a:t>disrupting livelihoods, thus demand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(ii)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food value chain shock </a:t>
            </a:r>
            <a:r>
              <a:rPr lang="en-US" sz="2400" dirty="0">
                <a:latin typeface="Georgia" panose="02040502050405020303" pitchFamily="18" charset="0"/>
              </a:rPr>
              <a:t>through disruptions to (a) transport and (b) food service industries, both of which have disrupted prices/flows within distinct chains.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(but supply shock could arise from movement restrictions).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COVID both a caution and an accelerator for food systems transformation … must build back better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489" y="981075"/>
            <a:ext cx="8025111" cy="1143000"/>
          </a:xfrm>
        </p:spPr>
        <p:txBody>
          <a:bodyPr/>
          <a:lstStyle/>
          <a:p>
            <a:r>
              <a:rPr lang="en-GB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The COVID shock differs fundamentally from 2008-11 or most others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COVID and food systems</a:t>
            </a:r>
          </a:p>
        </p:txBody>
      </p:sp>
    </p:spTree>
    <p:extLst>
      <p:ext uri="{BB962C8B-B14F-4D97-AF65-F5344CB8AC3E}">
        <p14:creationId xmlns:p14="http://schemas.microsoft.com/office/powerpoint/2010/main" val="300872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169" y="1143000"/>
            <a:ext cx="8183662" cy="30861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Georgia" panose="02040502050405020303" pitchFamily="18" charset="0"/>
              </a:rPr>
              <a:t>So what are the key pandemic lessons for agri-food systems transformation? 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A preliminary assessment of the Cornell Atkinson – </a:t>
            </a:r>
            <a:r>
              <a:rPr lang="en-US" sz="2400" i="1" dirty="0">
                <a:latin typeface="Georgia" panose="02040502050405020303" pitchFamily="18" charset="0"/>
              </a:rPr>
              <a:t>Nature Sustainability </a:t>
            </a:r>
            <a:r>
              <a:rPr lang="en-US" sz="2400" dirty="0">
                <a:latin typeface="Georgia" panose="02040502050405020303" pitchFamily="18" charset="0"/>
              </a:rPr>
              <a:t>expert panel on “</a:t>
            </a:r>
            <a:r>
              <a:rPr lang="en-US" sz="2400" dirty="0">
                <a:latin typeface="Georgia" panose="02040502050405020303" pitchFamily="18" charset="0"/>
                <a:hlinkClick r:id="rId2"/>
              </a:rPr>
              <a:t>Innovations to Build Sustainable, Equitable, Inclusive Food Value Chains</a:t>
            </a:r>
            <a:r>
              <a:rPr lang="en-US" sz="2400" dirty="0">
                <a:latin typeface="Georgia" panose="02040502050405020303" pitchFamily="18" charset="0"/>
              </a:rPr>
              <a:t>”. Four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HERS</a:t>
            </a:r>
            <a:r>
              <a:rPr lang="en-US" sz="2400" b="1" dirty="0">
                <a:latin typeface="Georgia" panose="02040502050405020303" pitchFamily="18" charset="0"/>
              </a:rPr>
              <a:t> </a:t>
            </a:r>
            <a:r>
              <a:rPr lang="en-US" sz="2400" dirty="0">
                <a:latin typeface="Georgia" panose="02040502050405020303" pitchFamily="18" charset="0"/>
              </a:rPr>
              <a:t>objectives: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H</a:t>
            </a:r>
            <a:r>
              <a:rPr lang="en-US" sz="2400" dirty="0">
                <a:latin typeface="Georgia" panose="02040502050405020303" pitchFamily="18" charset="0"/>
              </a:rPr>
              <a:t>ealthy Diets,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E</a:t>
            </a:r>
            <a:r>
              <a:rPr lang="en-US" sz="2400" dirty="0">
                <a:latin typeface="Georgia" panose="02040502050405020303" pitchFamily="18" charset="0"/>
              </a:rPr>
              <a:t>quitable livelihoods,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R</a:t>
            </a:r>
            <a:r>
              <a:rPr lang="en-US" sz="2400" dirty="0">
                <a:latin typeface="Georgia" panose="02040502050405020303" pitchFamily="18" charset="0"/>
              </a:rPr>
              <a:t>esilient to shocks, climate/</a:t>
            </a:r>
            <a:r>
              <a:rPr lang="en-US" sz="2400" dirty="0" err="1">
                <a:latin typeface="Georgia" panose="02040502050405020303" pitchFamily="18" charset="0"/>
              </a:rPr>
              <a:t>env’t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S</a:t>
            </a:r>
            <a:r>
              <a:rPr lang="en-US" sz="2400" dirty="0">
                <a:latin typeface="Georgia" panose="02040502050405020303" pitchFamily="18" charset="0"/>
              </a:rPr>
              <a:t>ustainability</a:t>
            </a: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[Caveat: we omit obvious: public health 1</a:t>
            </a:r>
            <a:r>
              <a:rPr lang="en-US" sz="2400" baseline="30000" dirty="0">
                <a:latin typeface="Georgia" panose="02040502050405020303" pitchFamily="18" charset="0"/>
              </a:rPr>
              <a:t>st</a:t>
            </a:r>
            <a:r>
              <a:rPr lang="en-US" sz="2400" dirty="0">
                <a:latin typeface="Georgia" panose="02040502050405020303" pitchFamily="18" charset="0"/>
              </a:rPr>
              <a:t> order priority]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12 key lessons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FE67A4-AA50-44EC-A482-DF3A9B5BD9A1}"/>
              </a:ext>
            </a:extLst>
          </p:cNvPr>
          <p:cNvGrpSpPr/>
          <p:nvPr/>
        </p:nvGrpSpPr>
        <p:grpSpPr>
          <a:xfrm>
            <a:off x="609600" y="2209800"/>
            <a:ext cx="6420255" cy="1731523"/>
            <a:chOff x="544748" y="4544934"/>
            <a:chExt cx="6420255" cy="173152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6E64E2-25C6-4FB3-98A0-469585AA4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748" y="4661666"/>
              <a:ext cx="6420255" cy="161479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51306D-E84C-4AD5-B761-95016BE68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4750" y="4544934"/>
              <a:ext cx="1634247" cy="1167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9242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33600"/>
            <a:ext cx="8137723" cy="30861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Not a one-off, short-run shock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Won’t be the last major challenge of our lifetimes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Prepare </a:t>
            </a: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for more severe and more frequent shocks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Need </a:t>
            </a: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greater resilience – </a:t>
            </a: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incl. redundancy – </a:t>
            </a: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in AFS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44" y="990600"/>
            <a:ext cx="8025111" cy="981075"/>
          </a:xfrm>
        </p:spPr>
        <p:txBody>
          <a:bodyPr/>
          <a:lstStyle/>
          <a:p>
            <a:r>
              <a:rPr lang="en-GB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Stuff happens! Be ready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 #1</a:t>
            </a:r>
          </a:p>
        </p:txBody>
      </p:sp>
    </p:spTree>
    <p:extLst>
      <p:ext uri="{BB962C8B-B14F-4D97-AF65-F5344CB8AC3E}">
        <p14:creationId xmlns:p14="http://schemas.microsoft.com/office/powerpoint/2010/main" val="3092694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136" y="3310475"/>
            <a:ext cx="8137723" cy="63817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Food systems performance is ultimately about people</a:t>
            </a:r>
          </a:p>
          <a:p>
            <a:pPr>
              <a:buFontTx/>
              <a:buChar char="-"/>
            </a:pPr>
            <a:r>
              <a:rPr lang="en-US" sz="2400" dirty="0">
                <a:latin typeface="Georgia" panose="02040502050405020303" pitchFamily="18" charset="0"/>
              </a:rPr>
              <a:t>today (healthy diets, equitable/inclusive livelihoods)</a:t>
            </a:r>
          </a:p>
          <a:p>
            <a:pPr>
              <a:buFontTx/>
              <a:buChar char="-"/>
            </a:pPr>
            <a:r>
              <a:rPr lang="en-US" sz="2400" dirty="0">
                <a:latin typeface="Georgia" panose="02040502050405020303" pitchFamily="18" charset="0"/>
              </a:rPr>
              <a:t>tomorrow (climate/</a:t>
            </a:r>
            <a:r>
              <a:rPr lang="en-US" sz="2400" dirty="0" err="1">
                <a:latin typeface="Georgia" panose="02040502050405020303" pitchFamily="18" charset="0"/>
              </a:rPr>
              <a:t>env’t</a:t>
            </a:r>
            <a:r>
              <a:rPr lang="en-US" sz="2400" dirty="0">
                <a:latin typeface="Georgia" panose="02040502050405020303" pitchFamily="18" charset="0"/>
              </a:rPr>
              <a:t> sustainability, resilience)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People need assurance of protection. Otherwise, high human costs, plus social solidarity/cooperation lag.</a:t>
            </a:r>
          </a:p>
          <a:p>
            <a:pPr marL="0" indent="0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Can’t build reliable, scalable programs on the fly.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90600"/>
            <a:ext cx="8686800" cy="981075"/>
          </a:xfrm>
        </p:spPr>
        <p:txBody>
          <a:bodyPr/>
          <a:lstStyle/>
          <a:p>
            <a:r>
              <a:rPr lang="en-GB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Need every-ready safety nets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 #2</a:t>
            </a: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07E208FF-45ED-45E7-8AFB-2C9DE17DA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1097" y="1828800"/>
            <a:ext cx="6781800" cy="13234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>
                <a:latin typeface="Georgia" pitchFamily="18" charset="0"/>
              </a:rPr>
              <a:t>“Starvation is the characteristic of some people not </a:t>
            </a:r>
            <a:r>
              <a:rPr lang="en-US" altLang="en-US" sz="2000" i="1" dirty="0">
                <a:latin typeface="Georgia" pitchFamily="18" charset="0"/>
              </a:rPr>
              <a:t>having</a:t>
            </a:r>
            <a:r>
              <a:rPr lang="en-US" altLang="en-US" sz="2000" dirty="0">
                <a:latin typeface="Georgia" pitchFamily="18" charset="0"/>
              </a:rPr>
              <a:t> enough food to eat. It is not the characteristic of there </a:t>
            </a:r>
            <a:r>
              <a:rPr lang="en-US" altLang="en-US" sz="2000" i="1" dirty="0">
                <a:latin typeface="Georgia" pitchFamily="18" charset="0"/>
              </a:rPr>
              <a:t>being</a:t>
            </a:r>
            <a:r>
              <a:rPr lang="en-US" altLang="en-US" sz="2000" dirty="0">
                <a:latin typeface="Georgia" pitchFamily="18" charset="0"/>
              </a:rPr>
              <a:t> not enough food to eat.” (emphasis in original) - Opening sentences, Amartya Sen</a:t>
            </a:r>
            <a:r>
              <a:rPr lang="en-US" altLang="en-US" sz="2000" i="1" dirty="0">
                <a:latin typeface="Georgia" pitchFamily="18" charset="0"/>
              </a:rPr>
              <a:t>, </a:t>
            </a:r>
            <a:r>
              <a:rPr lang="en-US" altLang="en-US" sz="2000" dirty="0">
                <a:latin typeface="Georgia" pitchFamily="18" charset="0"/>
              </a:rPr>
              <a:t>1981 </a:t>
            </a:r>
            <a:r>
              <a:rPr lang="en-US" altLang="en-US" sz="2000" i="1" dirty="0">
                <a:latin typeface="Georgia" pitchFamily="18" charset="0"/>
              </a:rPr>
              <a:t>Poverty &amp; Famines</a:t>
            </a:r>
          </a:p>
        </p:txBody>
      </p:sp>
    </p:spTree>
    <p:extLst>
      <p:ext uri="{BB962C8B-B14F-4D97-AF65-F5344CB8AC3E}">
        <p14:creationId xmlns:p14="http://schemas.microsoft.com/office/powerpoint/2010/main" val="161920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52600"/>
            <a:ext cx="8137723" cy="63817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Georgia" panose="02040502050405020303" pitchFamily="18" charset="0"/>
              </a:rPr>
              <a:t>Social protection upscaling has been strong, but coverage w/n LICs remains anemic. Overwhelmingly cash transfers.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-7883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 #2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A0677E-7632-4CE3-A286-33323ADF5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894" y="2528888"/>
            <a:ext cx="4151934" cy="3948112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49AF909-8BE9-41B8-92D6-CF232299BD14}"/>
              </a:ext>
            </a:extLst>
          </p:cNvPr>
          <p:cNvSpPr txBox="1">
            <a:spLocks/>
          </p:cNvSpPr>
          <p:nvPr/>
        </p:nvSpPr>
        <p:spPr bwMode="auto">
          <a:xfrm>
            <a:off x="6324600" y="6477000"/>
            <a:ext cx="239921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400" kern="0" dirty="0">
                <a:latin typeface="Georgia" panose="02040502050405020303" pitchFamily="18" charset="0"/>
              </a:rPr>
              <a:t>Source: Gentilini et al. WB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4872C67-B977-410F-9A21-F2B5C7293FAA}"/>
              </a:ext>
            </a:extLst>
          </p:cNvPr>
          <p:cNvSpPr txBox="1">
            <a:spLocks/>
          </p:cNvSpPr>
          <p:nvPr/>
        </p:nvSpPr>
        <p:spPr bwMode="auto">
          <a:xfrm>
            <a:off x="228600" y="990600"/>
            <a:ext cx="8686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800" b="1" kern="0">
                <a:solidFill>
                  <a:srgbClr val="FF0000"/>
                </a:solidFill>
                <a:latin typeface="Georgia" panose="02040502050405020303" pitchFamily="18" charset="0"/>
              </a:rPr>
              <a:t>Need every-ready safety nets</a:t>
            </a:r>
            <a:endParaRPr lang="en-GB" sz="2800" b="1" kern="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1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09800"/>
            <a:ext cx="8137723" cy="638174"/>
          </a:xfrm>
        </p:spPr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Fast-moving pandemic compels policymaker attention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Beware slower moving, but equally consequential shocks: climate change, biodiversity/</a:t>
            </a: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habitat loss, sea level rise 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Slower transition too often engenders complacency </a:t>
            </a: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We must act </a:t>
            </a:r>
            <a:r>
              <a:rPr lang="en-US" sz="2400" b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now</a:t>
            </a: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on slower-moving changes that will be equally catastrophic if we don’t prepare.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44" y="990600"/>
            <a:ext cx="8025111" cy="981075"/>
          </a:xfrm>
        </p:spPr>
        <p:txBody>
          <a:bodyPr/>
          <a:lstStyle/>
          <a:p>
            <a:r>
              <a:rPr lang="en-GB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Beware slower-moving shocks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 #3</a:t>
            </a:r>
          </a:p>
        </p:txBody>
      </p:sp>
    </p:spTree>
    <p:extLst>
      <p:ext uri="{BB962C8B-B14F-4D97-AF65-F5344CB8AC3E}">
        <p14:creationId xmlns:p14="http://schemas.microsoft.com/office/powerpoint/2010/main" val="126985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09800"/>
            <a:ext cx="8137723" cy="63817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Affordable, healthy diets are important for equity. But tradeoffs w/resilience and sustainability objectives.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De-risking AFS requires </a:t>
            </a:r>
            <a:r>
              <a:rPr lang="en-US" sz="24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greater diversification </a:t>
            </a: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of production, sourcing, processing, and distribution patterns to enhance flexibility and redundancy.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De-risking provides costly insurance against catastrophic systemic risks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44" y="990600"/>
            <a:ext cx="8025111" cy="981075"/>
          </a:xfrm>
        </p:spPr>
        <p:txBody>
          <a:bodyPr/>
          <a:lstStyle/>
          <a:p>
            <a:r>
              <a:rPr lang="en-GB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Beyond cost minimization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 #4</a:t>
            </a:r>
          </a:p>
        </p:txBody>
      </p:sp>
    </p:spTree>
    <p:extLst>
      <p:ext uri="{BB962C8B-B14F-4D97-AF65-F5344CB8AC3E}">
        <p14:creationId xmlns:p14="http://schemas.microsoft.com/office/powerpoint/2010/main" val="354522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953227-740A-4131-BDE5-5E372E0A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09800"/>
            <a:ext cx="8137723" cy="63817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Many gov’ts indulge populist instincts towards self-sufficiency in response to supply chain disruptions.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That risks environmental/climate sustainability b/c </a:t>
            </a:r>
            <a:r>
              <a:rPr lang="en-US" sz="2400" i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how</a:t>
            </a: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a product is produced, processed and distributed matters far more to its </a:t>
            </a:r>
            <a:r>
              <a:rPr lang="en-US" sz="2400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env’t</a:t>
            </a: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footprint than </a:t>
            </a:r>
            <a:r>
              <a:rPr lang="en-US" sz="2400" i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where</a:t>
            </a:r>
            <a:r>
              <a:rPr lang="en-US" sz="24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it was made.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Must redouble efforts to internalize the longer-run and global externalities associated with the pursuit of short-run political gains from increased local control over AVCs</a:t>
            </a:r>
            <a:endParaRPr lang="en-US" sz="24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DC4040-CE3C-4CEA-B097-44C7D263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44" y="990600"/>
            <a:ext cx="8025111" cy="981075"/>
          </a:xfrm>
        </p:spPr>
        <p:txBody>
          <a:bodyPr/>
          <a:lstStyle/>
          <a:p>
            <a:r>
              <a:rPr lang="en-GB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Beware de-globalization</a:t>
            </a:r>
          </a:p>
        </p:txBody>
      </p:sp>
      <p:pic>
        <p:nvPicPr>
          <p:cNvPr id="5" name="Picture 5" descr="cu_logo_sml_150_ppt">
            <a:extLst>
              <a:ext uri="{FF2B5EF4-FFF2-40B4-BE49-F238E27FC236}">
                <a16:creationId xmlns:a16="http://schemas.microsoft.com/office/drawing/2014/main" id="{54B43D7E-9A8B-4198-81FE-73ABAEFD8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CD39138-2085-4B13-80D5-E00B1C068474}"/>
              </a:ext>
            </a:extLst>
          </p:cNvPr>
          <p:cNvSpPr txBox="1">
            <a:spLocks/>
          </p:cNvSpPr>
          <p:nvPr/>
        </p:nvSpPr>
        <p:spPr bwMode="auto">
          <a:xfrm>
            <a:off x="3581400" y="0"/>
            <a:ext cx="5562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en-US" sz="3000" b="1" kern="0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Key lesson #5</a:t>
            </a:r>
          </a:p>
        </p:txBody>
      </p:sp>
    </p:spTree>
    <p:extLst>
      <p:ext uri="{BB962C8B-B14F-4D97-AF65-F5344CB8AC3E}">
        <p14:creationId xmlns:p14="http://schemas.microsoft.com/office/powerpoint/2010/main" val="42589047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7361</TotalTime>
  <Words>1079</Words>
  <Application>Microsoft Office PowerPoint</Application>
  <PresentationFormat>On-screen Show (4:3)</PresentationFormat>
  <Paragraphs>150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Georgia</vt:lpstr>
      <vt:lpstr>Times New Roman</vt:lpstr>
      <vt:lpstr>Default Design</vt:lpstr>
      <vt:lpstr>Custom Design</vt:lpstr>
      <vt:lpstr>1_Custom Design</vt:lpstr>
      <vt:lpstr>PowerPoint Presentation</vt:lpstr>
      <vt:lpstr>The COVID shock differs fundamentally from 2008-11 or most others</vt:lpstr>
      <vt:lpstr>PowerPoint Presentation</vt:lpstr>
      <vt:lpstr>Stuff happens! Be ready</vt:lpstr>
      <vt:lpstr>Need every-ready safety nets</vt:lpstr>
      <vt:lpstr>PowerPoint Presentation</vt:lpstr>
      <vt:lpstr>Beware slower-moving shocks</vt:lpstr>
      <vt:lpstr>Beyond cost minimization</vt:lpstr>
      <vt:lpstr>Beware de-globalization</vt:lpstr>
      <vt:lpstr>Fund and trust first rate science</vt:lpstr>
      <vt:lpstr>Barriers to success more behavioral than scientific</vt:lpstr>
      <vt:lpstr>Incentives and norms are key</vt:lpstr>
      <vt:lpstr>Communication and cooperation essential</vt:lpstr>
      <vt:lpstr>Dramatic, fast improvements are possible</vt:lpstr>
      <vt:lpstr>Treat underlying causes, not just symptoms</vt:lpstr>
      <vt:lpstr>Need high-frequency monitoring</vt:lpstr>
      <vt:lpstr>The pandemic experience should boost innovations in several directions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ANP</dc:creator>
  <cp:lastModifiedBy>Chris Barrett</cp:lastModifiedBy>
  <cp:revision>262</cp:revision>
  <dcterms:created xsi:type="dcterms:W3CDTF">2001-03-15T21:53:34Z</dcterms:created>
  <dcterms:modified xsi:type="dcterms:W3CDTF">2020-09-23T20:19:47Z</dcterms:modified>
</cp:coreProperties>
</file>